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4"/>
  </p:notesMasterIdLst>
  <p:handoutMasterIdLst>
    <p:handoutMasterId r:id="rId45"/>
  </p:handoutMasterIdLst>
  <p:sldIdLst>
    <p:sldId id="338" r:id="rId6"/>
    <p:sldId id="258" r:id="rId7"/>
    <p:sldId id="259" r:id="rId8"/>
    <p:sldId id="340" r:id="rId9"/>
    <p:sldId id="314" r:id="rId10"/>
    <p:sldId id="316" r:id="rId11"/>
    <p:sldId id="318" r:id="rId12"/>
    <p:sldId id="319" r:id="rId13"/>
    <p:sldId id="320" r:id="rId14"/>
    <p:sldId id="321" r:id="rId15"/>
    <p:sldId id="322" r:id="rId16"/>
    <p:sldId id="315" r:id="rId17"/>
    <p:sldId id="336" r:id="rId18"/>
    <p:sldId id="341" r:id="rId19"/>
    <p:sldId id="323" r:id="rId20"/>
    <p:sldId id="342" r:id="rId21"/>
    <p:sldId id="343" r:id="rId22"/>
    <p:sldId id="330" r:id="rId23"/>
    <p:sldId id="324" r:id="rId24"/>
    <p:sldId id="354" r:id="rId25"/>
    <p:sldId id="337" r:id="rId26"/>
    <p:sldId id="360" r:id="rId27"/>
    <p:sldId id="310" r:id="rId28"/>
    <p:sldId id="357" r:id="rId29"/>
    <p:sldId id="260" r:id="rId30"/>
    <p:sldId id="311" r:id="rId31"/>
    <p:sldId id="358" r:id="rId32"/>
    <p:sldId id="362" r:id="rId33"/>
    <p:sldId id="361" r:id="rId34"/>
    <p:sldId id="352" r:id="rId35"/>
    <p:sldId id="350" r:id="rId36"/>
    <p:sldId id="351" r:id="rId37"/>
    <p:sldId id="349" r:id="rId38"/>
    <p:sldId id="366" r:id="rId39"/>
    <p:sldId id="346" r:id="rId40"/>
    <p:sldId id="347" r:id="rId41"/>
    <p:sldId id="364" r:id="rId42"/>
    <p:sldId id="363" r:id="rId43"/>
  </p:sldIdLst>
  <p:sldSz cx="12192000" cy="6858000"/>
  <p:notesSz cx="7010400" cy="92964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7595"/>
  </p:normalViewPr>
  <p:slideViewPr>
    <p:cSldViewPr snapToGrid="0" snapToObjects="1">
      <p:cViewPr varScale="1">
        <p:scale>
          <a:sx n="106" d="100"/>
          <a:sy n="106" d="100"/>
        </p:scale>
        <p:origin x="200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59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1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1" r:id="rId15"/>
    <p:sldLayoutId id="214748367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SL/QuadClass-Resourc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a/eng.ucsd.edu/quadcopterclass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swanson@cs.ucsd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2A4C3-2F06-C943-A87C-32D4FBED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1C80C-20AA-7943-B70B-D3AF86FA9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PCB Overview</a:t>
            </a:r>
          </a:p>
          <a:p>
            <a:r>
              <a:rPr lang="en-US" dirty="0"/>
              <a:t>Designing PCB overview</a:t>
            </a:r>
          </a:p>
          <a:p>
            <a:r>
              <a:rPr lang="en-US" dirty="0"/>
              <a:t>Lab overview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AB03-90E3-E84F-A615-A61303C195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4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designs must be ready for manufacturing by the beginning of class on November 7.</a:t>
            </a:r>
          </a:p>
          <a:p>
            <a:r>
              <a:rPr lang="en-US" dirty="0"/>
              <a:t>Early tape out is possible on October 31.</a:t>
            </a:r>
          </a:p>
          <a:p>
            <a:r>
              <a:rPr lang="en-US" dirty="0"/>
              <a:t>It will take about a week to manufacture them (hopefully)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24856" y="1524000"/>
            <a:ext cx="3981088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2509"/>
            <a:ext cx="10972800" cy="1295400"/>
          </a:xfrm>
        </p:spPr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pPr lvl="1"/>
            <a:r>
              <a:rPr lang="en-US" dirty="0"/>
              <a:t>This is hard, so we will do it twice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  <a:p>
            <a:r>
              <a:rPr lang="en-US" dirty="0"/>
              <a:t>Install the bootloader</a:t>
            </a:r>
          </a:p>
          <a:p>
            <a:r>
              <a:rPr lang="en-US" dirty="0"/>
              <a:t>Test all the board’s parts.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95509" y="1524000"/>
            <a:ext cx="523978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2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pic>
        <p:nvPicPr>
          <p:cNvPr id="11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51211A69-1FE6-9446-9A00-9EB9952F14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659973" y="844040"/>
            <a:ext cx="3357798" cy="2798973"/>
          </a:xfrm>
        </p:spPr>
      </p:pic>
      <p:pic>
        <p:nvPicPr>
          <p:cNvPr id="13" name="Picture 12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C9C91BA-69BA-2248-8F1A-8ED2AE85C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43952" y="407739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Sensing, Filtering, and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r>
              <a:rPr lang="en-US" dirty="0"/>
              <a:t>Proportional-Integral-Derivative (PID)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Yaw first</a:t>
            </a:r>
          </a:p>
          <a:p>
            <a:pPr lvl="1"/>
            <a:r>
              <a:rPr lang="en-US" dirty="0"/>
              <a:t>Then Pitch/Roll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58464" y="523289"/>
            <a:ext cx="4323936" cy="2451517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A46B636-54E2-B833-EFA2-60A95EB2C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64" y="3269483"/>
            <a:ext cx="4440242" cy="344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6116664" cy="4602164"/>
          </a:xfrm>
        </p:spPr>
        <p:txBody>
          <a:bodyPr>
            <a:normAutofit/>
          </a:bodyPr>
          <a:lstStyle/>
          <a:p>
            <a:r>
              <a:rPr lang="en-US" dirty="0"/>
              <a:t>Proportional-Integral-Derivative (PID)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Yaw first</a:t>
            </a:r>
          </a:p>
          <a:p>
            <a:pPr lvl="1"/>
            <a:r>
              <a:rPr lang="en-US" dirty="0"/>
              <a:t>Then Pitch/Roll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042150" y="2370931"/>
            <a:ext cx="3746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48824"/>
            <a:ext cx="5334000" cy="37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533902" y="835468"/>
            <a:ext cx="5438404" cy="54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5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0DC16-54E9-3944-B68E-C65C71B5A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Fusion360 labs will be on your own.</a:t>
            </a:r>
          </a:p>
          <a:p>
            <a:r>
              <a:rPr lang="en-US" dirty="0"/>
              <a:t>The rest are completed in pairs of your choosing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335910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almost every day!</a:t>
            </a:r>
          </a:p>
          <a:p>
            <a:r>
              <a:rPr lang="en-US" dirty="0"/>
              <a:t>The early weeks there will sometimes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00186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CSE176e/276e:  Robotic Systems Design and Implementation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799" y="2920909"/>
            <a:ext cx="8534400" cy="200678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Homepage: </a:t>
            </a:r>
            <a:r>
              <a:rPr lang="en-US" dirty="0">
                <a:hlinkClick r:id="rId3"/>
              </a:rPr>
              <a:t>http://goo.gl/XYwuoy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02AEC-BE5A-634D-A3C7-E60E160C8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7728" y="5562600"/>
            <a:ext cx="8756543" cy="1295400"/>
          </a:xfrm>
        </p:spPr>
        <p:txBody>
          <a:bodyPr/>
          <a:lstStyle/>
          <a:p>
            <a:r>
              <a:rPr lang="en-US" dirty="0"/>
              <a:t>To achieve great things, two things are needed: a plan and not quite enough time.</a:t>
            </a:r>
          </a:p>
          <a:p>
            <a:r>
              <a:rPr lang="en-US" dirty="0"/>
              <a:t>--Leonard Bernstein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3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class will move quickly.</a:t>
            </a:r>
          </a:p>
          <a:p>
            <a:r>
              <a:rPr lang="en-US" dirty="0"/>
              <a:t>You need to meet the check points to succeed.  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class by the 14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B8ABC-7C3E-5A44-9F38-8CB954CD7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4885F-7F6F-817B-76D2-4EE82837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31" y="0"/>
            <a:ext cx="4455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2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Lab Materials</a:t>
            </a:r>
          </a:p>
          <a:p>
            <a:pPr lvl="1"/>
            <a:r>
              <a:rPr lang="en-US" sz="2400" dirty="0"/>
              <a:t>Distributed via </a:t>
            </a:r>
            <a:r>
              <a:rPr lang="en-US" sz="2400" dirty="0" err="1"/>
              <a:t>github</a:t>
            </a:r>
            <a:r>
              <a:rPr lang="en-US" sz="2400" dirty="0"/>
              <a:t> classroom.</a:t>
            </a:r>
          </a:p>
          <a:p>
            <a:pPr lvl="1"/>
            <a:r>
              <a:rPr lang="en-US" sz="2400" dirty="0"/>
              <a:t>You’ll need a </a:t>
            </a:r>
            <a:r>
              <a:rPr lang="en-US" sz="2400" dirty="0" err="1"/>
              <a:t>github</a:t>
            </a:r>
            <a:r>
              <a:rPr lang="en-US" sz="2400" dirty="0"/>
              <a:t> account.</a:t>
            </a:r>
          </a:p>
          <a:p>
            <a:pPr lvl="1"/>
            <a:r>
              <a:rPr lang="en-US" sz="2400" dirty="0"/>
              <a:t>You’ll need to know how to use </a:t>
            </a:r>
            <a:r>
              <a:rPr lang="en-US" sz="2400" dirty="0" err="1"/>
              <a:t>git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To access the lab materials, click on the invitation link included in each lab.</a:t>
            </a:r>
          </a:p>
          <a:p>
            <a:r>
              <a:rPr lang="en-US" sz="2800" dirty="0"/>
              <a:t>Hardware</a:t>
            </a:r>
          </a:p>
          <a:p>
            <a:pPr lvl="1"/>
            <a:r>
              <a:rPr lang="en-US" sz="2400" dirty="0"/>
              <a:t>We will hand this out in class.</a:t>
            </a:r>
          </a:p>
          <a:p>
            <a:r>
              <a:rPr lang="en-US" sz="2800" dirty="0"/>
              <a:t>Readings</a:t>
            </a:r>
          </a:p>
          <a:p>
            <a:pPr lvl="1"/>
            <a:r>
              <a:rPr lang="en-US" sz="2400" dirty="0"/>
              <a:t>There’s no textbook, but there are some pre-recorded lectures and demos you’ll need to watch.</a:t>
            </a:r>
          </a:p>
        </p:txBody>
      </p:sp>
    </p:spTree>
    <p:extLst>
      <p:ext uri="{BB962C8B-B14F-4D97-AF65-F5344CB8AC3E}">
        <p14:creationId xmlns:p14="http://schemas.microsoft.com/office/powerpoint/2010/main" val="34804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ECB1-3809-1F44-AD2B-2F43BCB0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5190-B7E1-D043-9632-9A6F2BC4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will be shipping you lab equipment at the end of week 2</a:t>
            </a:r>
          </a:p>
          <a:p>
            <a:pPr lvl="1"/>
            <a:r>
              <a:rPr lang="en-US" dirty="0"/>
              <a:t>As part of a lab 1, you’ll fill out a form with your current mailing address (i.e., where we can ship you something)</a:t>
            </a:r>
          </a:p>
          <a:p>
            <a:r>
              <a:rPr lang="en-US" dirty="0"/>
              <a:t>It will ship when (roughly) you officially register for the class.</a:t>
            </a:r>
          </a:p>
          <a:p>
            <a:r>
              <a:rPr lang="en-US" dirty="0"/>
              <a:t>You will ship the hardware back to us at the end of the quarter.</a:t>
            </a:r>
          </a:p>
          <a:p>
            <a:r>
              <a:rPr lang="en-US" dirty="0"/>
              <a:t>We will ship you spare parts as needed.</a:t>
            </a:r>
          </a:p>
          <a:p>
            <a:pPr lvl="1"/>
            <a:r>
              <a:rPr lang="en-US" dirty="0"/>
              <a:t>Do your best to avoid this.  We aren’t Amazon, so there will be some lag.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1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9BD6-A05E-8644-A34D-E7FBADC94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89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369"/>
            <a:ext cx="5486400" cy="49327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4 Parts</a:t>
            </a:r>
          </a:p>
          <a:p>
            <a:r>
              <a:rPr lang="en-US" dirty="0"/>
              <a:t>“Reading” Quizzes</a:t>
            </a:r>
          </a:p>
          <a:p>
            <a:pPr lvl="1"/>
            <a:r>
              <a:rPr lang="en-US"/>
              <a:t>What the videos	</a:t>
            </a:r>
            <a:endParaRPr lang="en-US" dirty="0"/>
          </a:p>
          <a:p>
            <a:pPr lvl="1"/>
            <a:r>
              <a:rPr lang="en-US" dirty="0"/>
              <a:t>5%</a:t>
            </a:r>
          </a:p>
          <a:p>
            <a:r>
              <a:rPr lang="en-US" dirty="0"/>
              <a:t>HW</a:t>
            </a:r>
          </a:p>
          <a:p>
            <a:pPr lvl="1"/>
            <a:r>
              <a:rPr lang="en-US" dirty="0"/>
              <a:t>Building your board</a:t>
            </a:r>
          </a:p>
          <a:p>
            <a:pPr lvl="1"/>
            <a:r>
              <a:rPr lang="en-US" dirty="0"/>
              <a:t>40%</a:t>
            </a:r>
          </a:p>
          <a:p>
            <a:r>
              <a:rPr lang="en-US" dirty="0"/>
              <a:t>SW</a:t>
            </a:r>
          </a:p>
          <a:p>
            <a:pPr lvl="1"/>
            <a:r>
              <a:rPr lang="en-US" dirty="0"/>
              <a:t>Implementing flight control</a:t>
            </a:r>
          </a:p>
          <a:p>
            <a:pPr lvl="1"/>
            <a:r>
              <a:rPr lang="en-US" dirty="0"/>
              <a:t>40%</a:t>
            </a:r>
          </a:p>
          <a:p>
            <a:r>
              <a:rPr lang="en-US" dirty="0"/>
              <a:t>HW + SW</a:t>
            </a:r>
          </a:p>
          <a:p>
            <a:pPr lvl="1"/>
            <a:r>
              <a:rPr lang="en-US" dirty="0"/>
              <a:t>Making your board fly</a:t>
            </a:r>
          </a:p>
          <a:p>
            <a:pPr lvl="1"/>
            <a:r>
              <a:rPr lang="en-US" dirty="0"/>
              <a:t>15%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63A55-EEB8-B4DB-1E7E-FFC75127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68" y="0"/>
            <a:ext cx="4241132" cy="68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3906623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will meet online (as we are now)</a:t>
            </a:r>
          </a:p>
          <a:p>
            <a:r>
              <a:rPr lang="en-US" dirty="0"/>
              <a:t>The lectures will either be live or pre-recorded (in which case you should watch beforehand)</a:t>
            </a:r>
          </a:p>
          <a:p>
            <a:r>
              <a:rPr lang="en-US" dirty="0"/>
              <a:t>You should set aside the class meeting time to work on your project.</a:t>
            </a:r>
          </a:p>
          <a:p>
            <a:pPr lvl="1"/>
            <a:r>
              <a:rPr lang="en-US" dirty="0"/>
              <a:t>Course staff will be readily accessible for questions.</a:t>
            </a:r>
          </a:p>
          <a:p>
            <a:pPr lvl="1"/>
            <a:r>
              <a:rPr lang="en-US" dirty="0"/>
              <a:t>Your group-mate has that time available as well.</a:t>
            </a:r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Tuesday and Thursday</a:t>
            </a:r>
          </a:p>
          <a:p>
            <a:pPr lvl="1"/>
            <a:r>
              <a:rPr lang="en-US" dirty="0"/>
              <a:t>This includes lecture and lab, but since we are online the line is fuzzy</a:t>
            </a:r>
          </a:p>
          <a:p>
            <a:pPr lvl="1"/>
            <a:r>
              <a:rPr lang="en-US" b="1" i="1" dirty="0"/>
              <a:t>You must be available for the whole time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This doesn’t mean you have to be online an ”present” the whole time every day, but you should not book anything else during class.</a:t>
            </a:r>
          </a:p>
        </p:txBody>
      </p:sp>
    </p:spTree>
    <p:extLst>
      <p:ext uri="{BB962C8B-B14F-4D97-AF65-F5344CB8AC3E}">
        <p14:creationId xmlns:p14="http://schemas.microsoft.com/office/powerpoint/2010/main" val="989339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1986"/>
            <a:ext cx="109728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meet in person</a:t>
            </a:r>
          </a:p>
          <a:p>
            <a:pPr lvl="1"/>
            <a:r>
              <a:rPr lang="en-US" dirty="0"/>
              <a:t>9:30-12:30 Tuesday + Thursday</a:t>
            </a:r>
          </a:p>
          <a:p>
            <a:pPr lvl="1"/>
            <a:r>
              <a:rPr lang="en-US" dirty="0"/>
              <a:t>There is no podcast (the room is not equipped)</a:t>
            </a:r>
          </a:p>
          <a:p>
            <a:r>
              <a:rPr lang="en-US" dirty="0"/>
              <a:t>You need to be here, in person for all class meetings.</a:t>
            </a:r>
          </a:p>
          <a:p>
            <a:pPr lvl="1"/>
            <a:r>
              <a:rPr lang="en-US" dirty="0"/>
              <a:t>Sometimes lectures will be short</a:t>
            </a:r>
          </a:p>
          <a:p>
            <a:pPr lvl="1"/>
            <a:r>
              <a:rPr lang="en-US" dirty="0"/>
              <a:t>You should plan to stay anyway to work with your partner</a:t>
            </a:r>
          </a:p>
          <a:p>
            <a:pPr lvl="1"/>
            <a:r>
              <a:rPr lang="en-US" dirty="0"/>
              <a:t>Somedays you will need every minute of 3 hours to complete what’s required (e.g., assembly) </a:t>
            </a:r>
          </a:p>
          <a:p>
            <a:r>
              <a:rPr lang="en-US" dirty="0"/>
              <a:t>You must complete the Envision Maker Studio responsibility contract: </a:t>
            </a:r>
            <a:r>
              <a:rPr lang="en-US" dirty="0">
                <a:hlinkClick r:id="rId2"/>
              </a:rPr>
              <a:t>http://makerspace.ucsd.edu/access/responsibility.php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6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6CAF-095D-B04E-B6C7-E9862C2D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309E6-AD5C-D643-8C60-FF4E43DA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Starting points: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https://github.com/NVSL/QuadClass-Resources</a:t>
            </a:r>
            <a:endParaRPr lang="en-US" dirty="0"/>
          </a:p>
          <a:p>
            <a:pPr lvl="1"/>
            <a:r>
              <a:rPr lang="en-US" dirty="0"/>
              <a:t>Home page: </a:t>
            </a:r>
            <a:r>
              <a:rPr lang="en-US" dirty="0">
                <a:hlinkClick r:id="rId4"/>
              </a:rPr>
              <a:t>https://sites.google.com/a/eng.ucsd.edu/quadcopterclass/</a:t>
            </a:r>
            <a:endParaRPr lang="en-US" dirty="0"/>
          </a:p>
          <a:p>
            <a:pPr lvl="1"/>
            <a:r>
              <a:rPr lang="en-US" dirty="0"/>
              <a:t>Course ”readings” and videos: </a:t>
            </a:r>
          </a:p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(Pre)recorded and available online (YouTube and/or Canvas) – find them in the course schedule</a:t>
            </a:r>
          </a:p>
          <a:p>
            <a:pPr lvl="1"/>
            <a:r>
              <a:rPr lang="en-US" dirty="0"/>
              <a:t>The slides are in the “Resources” git repo under “Lecture Slides” and in the ‘labs’ directories.</a:t>
            </a:r>
          </a:p>
          <a:p>
            <a:r>
              <a:rPr lang="en-US" dirty="0"/>
              <a:t>Office hours/lab time consultation</a:t>
            </a:r>
          </a:p>
          <a:p>
            <a:pPr lvl="1"/>
            <a:r>
              <a:rPr lang="en-US" dirty="0"/>
              <a:t>”office hours” will be during class time</a:t>
            </a:r>
          </a:p>
          <a:p>
            <a:pPr lvl="1"/>
            <a:r>
              <a:rPr lang="en-US" dirty="0"/>
              <a:t>Whatever time is left over after lecture and before 2pm</a:t>
            </a:r>
          </a:p>
        </p:txBody>
      </p:sp>
    </p:spTree>
    <p:extLst>
      <p:ext uri="{BB962C8B-B14F-4D97-AF65-F5344CB8AC3E}">
        <p14:creationId xmlns:p14="http://schemas.microsoft.com/office/powerpoint/2010/main" val="3158593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2DFB-5890-9E46-A83E-544B2E81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Waitlist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3046-8D13-904A-8DA1-E1C2682A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over-subscribed.</a:t>
            </a:r>
          </a:p>
          <a:p>
            <a:r>
              <a:rPr lang="en-US" dirty="0"/>
              <a:t>There is a hard limit of 30 people in the class</a:t>
            </a:r>
          </a:p>
          <a:p>
            <a:r>
              <a:rPr lang="en-US" dirty="0"/>
              <a:t>My goal is to fill those 30 slots.</a:t>
            </a:r>
          </a:p>
          <a:p>
            <a:r>
              <a:rPr lang="en-US" dirty="0"/>
              <a:t>You need to show up on Tuesday and do Lab 1 on time to keep/have a chance at your spot in the class.</a:t>
            </a:r>
          </a:p>
          <a:p>
            <a:r>
              <a:rPr lang="en-US" dirty="0"/>
              <a:t>On Tuesday of week 1, enrollment will be decided</a:t>
            </a:r>
          </a:p>
          <a:p>
            <a:r>
              <a:rPr lang="en-US" dirty="0"/>
              <a:t>If you don’t show up on Tuesday or don’t complete the lab, _and_ you remain enrolled, you will fail the class.</a:t>
            </a:r>
          </a:p>
        </p:txBody>
      </p:sp>
    </p:spTree>
    <p:extLst>
      <p:ext uri="{BB962C8B-B14F-4D97-AF65-F5344CB8AC3E}">
        <p14:creationId xmlns:p14="http://schemas.microsoft.com/office/powerpoint/2010/main" val="83670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Design, build, and program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You’ll 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You won’t learn</a:t>
            </a:r>
          </a:p>
          <a:p>
            <a:pPr lvl="1"/>
            <a:r>
              <a:rPr lang="en-US" dirty="0"/>
              <a:t>In-depth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FC5A36-C297-9044-9D3F-ACF383161D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53115" y="1524000"/>
            <a:ext cx="5334000" cy="4602164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4C1BD603-79BB-E143-87A4-3835776FC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9" y="2304"/>
            <a:ext cx="3214661" cy="2121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47BEF-7AE7-464D-A8CF-ECA8F1D6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456" y="145969"/>
            <a:ext cx="3176388" cy="2121499"/>
          </a:xfrm>
          <a:prstGeom prst="rect">
            <a:avLst/>
          </a:prstGeom>
        </p:spPr>
      </p:pic>
      <p:pic>
        <p:nvPicPr>
          <p:cNvPr id="10" name="Picture 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EF66B0FB-CC92-5E43-90D1-C899D31E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40" y="4654205"/>
            <a:ext cx="2828666" cy="2121500"/>
          </a:xfrm>
          <a:prstGeom prst="rect">
            <a:avLst/>
          </a:prstGeom>
        </p:spPr>
      </p:pic>
      <p:pic>
        <p:nvPicPr>
          <p:cNvPr id="11" name="Picture 10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0C5EE696-E7A8-0944-8A20-55BE8477E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57" y="4709514"/>
            <a:ext cx="3176388" cy="2121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BC3E2-601A-CC46-BCB2-CAB54A93C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50" y="2444275"/>
            <a:ext cx="3176388" cy="2121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787671-A717-1B43-8C1E-F4E103E53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68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65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CEF5-1F09-F040-BA20-857AFB08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1AFE-5F14-DF46-A12B-48CF4A2B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Synchronous help (During class/lab)</a:t>
            </a:r>
          </a:p>
          <a:p>
            <a:pPr lvl="1"/>
            <a:r>
              <a:rPr lang="en-US" dirty="0"/>
              <a:t>Set aside lab/class time to work on your project.</a:t>
            </a:r>
          </a:p>
          <a:p>
            <a:pPr lvl="1"/>
            <a:r>
              <a:rPr lang="en-US" dirty="0"/>
              <a:t>I and the TA will be here to help.</a:t>
            </a:r>
          </a:p>
          <a:p>
            <a:r>
              <a:rPr lang="en-US" dirty="0"/>
              <a:t>Asynchronous help (other times)</a:t>
            </a:r>
          </a:p>
          <a:p>
            <a:pPr lvl="1"/>
            <a:r>
              <a:rPr lang="en-US" dirty="0"/>
              <a:t>Piazza</a:t>
            </a:r>
          </a:p>
          <a:p>
            <a:r>
              <a:rPr lang="en-US" dirty="0"/>
              <a:t>Course topics</a:t>
            </a:r>
          </a:p>
          <a:p>
            <a:pPr lvl="1"/>
            <a:r>
              <a:rPr lang="en-US" dirty="0"/>
              <a:t>Fusion360, schematics, board layout – Steve</a:t>
            </a:r>
          </a:p>
          <a:p>
            <a:pPr lvl="1"/>
            <a:r>
              <a:rPr lang="en-US" dirty="0"/>
              <a:t>Flight control software – Steve or Patrick</a:t>
            </a:r>
          </a:p>
          <a:p>
            <a:pPr lvl="1"/>
            <a:r>
              <a:rPr lang="en-US" dirty="0"/>
              <a:t>Equipment problems – Patrick and escalate to Steve as needed</a:t>
            </a:r>
          </a:p>
          <a:p>
            <a:r>
              <a:rPr lang="en-US" dirty="0"/>
              <a:t>Other topics</a:t>
            </a:r>
          </a:p>
          <a:p>
            <a:pPr lvl="1"/>
            <a:r>
              <a:rPr lang="en-US" dirty="0"/>
              <a:t>Health issues, </a:t>
            </a:r>
            <a:r>
              <a:rPr lang="en-US" dirty="0" err="1"/>
              <a:t>etc</a:t>
            </a:r>
            <a:r>
              <a:rPr lang="en-US" dirty="0"/>
              <a:t> . – email </a:t>
            </a:r>
            <a:r>
              <a:rPr lang="en-US" dirty="0">
                <a:hlinkClick r:id="rId3"/>
              </a:rPr>
              <a:t>swanson@cs.ucsd.edu</a:t>
            </a:r>
            <a:r>
              <a:rPr lang="en-US" dirty="0"/>
              <a:t> (Not piazza)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92839-633A-3242-991F-87793D4AE0E9}"/>
              </a:ext>
            </a:extLst>
          </p:cNvPr>
          <p:cNvSpPr txBox="1"/>
          <p:nvPr/>
        </p:nvSpPr>
        <p:spPr>
          <a:xfrm>
            <a:off x="340963" y="10771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873D-D188-D44A-8661-389F1B0B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-- In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1B5C-AB1A-1B43-86A3-621EC135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will me in person for specific needs</a:t>
            </a:r>
          </a:p>
          <a:p>
            <a:pPr lvl="1"/>
            <a:r>
              <a:rPr lang="en-US" dirty="0"/>
              <a:t>Distribute equipment</a:t>
            </a:r>
          </a:p>
          <a:p>
            <a:pPr lvl="1"/>
            <a:r>
              <a:rPr lang="en-US" dirty="0"/>
              <a:t>PCB assembly and bring up labs.</a:t>
            </a:r>
          </a:p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http://makerspace.ucsd.edu/access/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Obviously, if you are sick, don’t come in.</a:t>
            </a:r>
          </a:p>
          <a:p>
            <a:pPr lvl="1"/>
            <a:r>
              <a:rPr lang="en-US" dirty="0"/>
              <a:t>The assembly labs are easy to delay.</a:t>
            </a:r>
          </a:p>
          <a:p>
            <a:pPr lvl="1"/>
            <a:r>
              <a:rPr lang="en-US" dirty="0"/>
              <a:t>If you have a prolonged illness or need to self-isolate, I will accommodate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79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DB7B-8660-454E-A4B2-5327AFFE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4FA1-292C-864A-B24C-5A8D616E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I’m going to try to make this class work</a:t>
            </a:r>
          </a:p>
          <a:p>
            <a:r>
              <a:rPr lang="en-US" dirty="0"/>
              <a:t>Key assumptions underlying the class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a computer.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You have access to reference hardware to work 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access to moderately sophisticated soldering equipment.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trike="sngStrike" dirty="0"/>
              <a:t>You have time and space to debug a PCB.</a:t>
            </a:r>
          </a:p>
          <a:p>
            <a:r>
              <a:rPr lang="en-US" dirty="0"/>
              <a:t>Pessimistic outcome (1)</a:t>
            </a:r>
          </a:p>
          <a:p>
            <a:pPr lvl="1"/>
            <a:r>
              <a:rPr lang="en-US" dirty="0"/>
              <a:t>You are able to design a custom quadcopter.</a:t>
            </a:r>
          </a:p>
          <a:p>
            <a:r>
              <a:rPr lang="en-US" dirty="0"/>
              <a:t>Realistic outcome (1 + 2)</a:t>
            </a:r>
          </a:p>
          <a:p>
            <a:pPr lvl="1"/>
            <a:r>
              <a:rPr lang="en-US" dirty="0"/>
              <a:t>You are able to design a custom quadcopter and fly a reference design.</a:t>
            </a:r>
          </a:p>
          <a:p>
            <a:r>
              <a:rPr lang="en-US" strike="sngStrike" dirty="0"/>
              <a:t>Optimistic outcome (1 + 2 + 3 + 4)</a:t>
            </a:r>
          </a:p>
          <a:p>
            <a:pPr lvl="1"/>
            <a:r>
              <a:rPr lang="en-US" strike="sngStrike" dirty="0"/>
              <a:t>You are able to design, build, and fly a custom quadcopter.</a:t>
            </a:r>
          </a:p>
        </p:txBody>
      </p:sp>
    </p:spTree>
    <p:extLst>
      <p:ext uri="{BB962C8B-B14F-4D97-AF65-F5344CB8AC3E}">
        <p14:creationId xmlns:p14="http://schemas.microsoft.com/office/powerpoint/2010/main" val="689171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Tuesday; 12:30-2 and Thursday</a:t>
            </a:r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550617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3AB0-48C4-9F4C-BB27-C9BBB827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 And 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0A236-5E12-3C49-B1F0-680FF11E8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course schedule has “readings” (mostly videos) you need to watch before class.</a:t>
            </a:r>
          </a:p>
          <a:p>
            <a:r>
              <a:rPr lang="en-US" strike="sngStrike" dirty="0"/>
              <a:t>There’s a quiz to make sure you actually watch them.</a:t>
            </a:r>
          </a:p>
          <a:p>
            <a:r>
              <a:rPr lang="en-US" dirty="0"/>
              <a:t>It is </a:t>
            </a:r>
            <a:r>
              <a:rPr lang="en-US" sz="4400" b="1" i="1" u="sng" dirty="0">
                <a:solidFill>
                  <a:srgbClr val="FF0000"/>
                </a:solidFill>
              </a:rPr>
              <a:t>really important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dirty="0"/>
              <a:t>that you watch these videos and come prepared with questions.</a:t>
            </a:r>
          </a:p>
          <a:p>
            <a:pPr lvl="1"/>
            <a:r>
              <a:rPr lang="en-US" dirty="0"/>
              <a:t>If I feel like people aren’t, I’ll make the quizzes harder.</a:t>
            </a:r>
          </a:p>
          <a:p>
            <a:pPr lvl="1"/>
            <a:r>
              <a:rPr lang="en-US" dirty="0"/>
              <a:t>It gives us more time in class for </a:t>
            </a:r>
          </a:p>
          <a:p>
            <a:pPr lvl="2"/>
            <a:r>
              <a:rPr lang="en-US" dirty="0"/>
              <a:t>One-on-one help</a:t>
            </a:r>
          </a:p>
          <a:p>
            <a:pPr lvl="2"/>
            <a:r>
              <a:rPr lang="en-US" dirty="0"/>
              <a:t>Questions</a:t>
            </a:r>
          </a:p>
          <a:p>
            <a:pPr lvl="2"/>
            <a:r>
              <a:rPr lang="en-US" dirty="0"/>
              <a:t>Test flights</a:t>
            </a:r>
          </a:p>
          <a:p>
            <a:pPr lvl="2"/>
            <a:r>
              <a:rPr lang="en-US" dirty="0"/>
              <a:t>Assembly</a:t>
            </a:r>
          </a:p>
          <a:p>
            <a:pPr lvl="2"/>
            <a:r>
              <a:rPr lang="en-US" dirty="0"/>
              <a:t>Less lecturing</a:t>
            </a:r>
          </a:p>
          <a:p>
            <a:r>
              <a:rPr lang="en-US" strike="sngStrike" dirty="0"/>
              <a:t>There’s one on the schedule for today, but I forgot to announce/assign it early enough.  So it’s due tonight at midnight.</a:t>
            </a:r>
          </a:p>
        </p:txBody>
      </p:sp>
    </p:spTree>
    <p:extLst>
      <p:ext uri="{BB962C8B-B14F-4D97-AF65-F5344CB8AC3E}">
        <p14:creationId xmlns:p14="http://schemas.microsoft.com/office/powerpoint/2010/main" val="4026245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this class</a:t>
            </a:r>
          </a:p>
          <a:p>
            <a:r>
              <a:rPr lang="en-US" dirty="0"/>
              <a:t>I collect data from students to measure its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29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</a:t>
            </a:r>
            <a:r>
              <a:rPr lang="en-US"/>
              <a:t>survey.</a:t>
            </a:r>
          </a:p>
          <a:p>
            <a:r>
              <a:rPr lang="en-US" dirty="0"/>
              <a:t>Submit 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2743540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9BD6-A05E-8644-A34D-E7FBADC94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F9BF2-EAB0-DF48-B349-A45D3A787ECB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91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50CA-1D81-3F4A-977C-F5B62EE1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BD6B-9B60-EF48-9978-680D60691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effective way to collect/answer questions about the pre-recorded lectures?</a:t>
            </a:r>
          </a:p>
          <a:p>
            <a:r>
              <a:rPr lang="en-US" dirty="0"/>
              <a:t>What’s the most effective way to manage virtual office hours?</a:t>
            </a:r>
          </a:p>
          <a:p>
            <a:r>
              <a:rPr lang="en-US" dirty="0"/>
              <a:t>What’s the best idea you’ve seen in teaching an online course?</a:t>
            </a:r>
          </a:p>
        </p:txBody>
      </p:sp>
    </p:spTree>
    <p:extLst>
      <p:ext uri="{BB962C8B-B14F-4D97-AF65-F5344CB8AC3E}">
        <p14:creationId xmlns:p14="http://schemas.microsoft.com/office/powerpoint/2010/main" val="336648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03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BA184E-C109-FE44-9B67-2212D0FDE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strike="sngStrike" dirty="0"/>
              <a:t>Eagle</a:t>
            </a:r>
            <a:r>
              <a:rPr lang="en-US" dirty="0"/>
              <a:t> Fusion360 (Electronics)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 manufacturing checks.</a:t>
            </a:r>
          </a:p>
          <a:p>
            <a:r>
              <a:rPr lang="en-US" dirty="0"/>
              <a:t>Design some new parts for the Fusion360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next class(</a:t>
            </a:r>
            <a:r>
              <a:rPr lang="en-US" dirty="0">
                <a:solidFill>
                  <a:srgbClr val="FF0000"/>
                </a:solidFill>
              </a:rPr>
              <a:t>Very Soon!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6F2A70-718D-3A40-B423-CBFBD49F76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82EE4-91A0-0645-8B24-4F84105D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61" y="1524000"/>
            <a:ext cx="4665935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0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Fusion360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638800" cy="4602164"/>
          </a:xfrm>
        </p:spPr>
        <p:txBody>
          <a:bodyPr/>
          <a:lstStyle/>
          <a:p>
            <a:r>
              <a:rPr lang="en-US" dirty="0"/>
              <a:t>Build some parts in Fusion360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955071"/>
            <a:ext cx="5334000" cy="3740020"/>
          </a:xfrm>
        </p:spPr>
      </p:pic>
    </p:spTree>
    <p:extLst>
      <p:ext uri="{BB962C8B-B14F-4D97-AF65-F5344CB8AC3E}">
        <p14:creationId xmlns:p14="http://schemas.microsoft.com/office/powerpoint/2010/main" val="43157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64389"/>
            <a:ext cx="5334000" cy="352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447975" y="1524000"/>
            <a:ext cx="4934849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38f6e7a2-40cf-4302-a1d0-9363e537b5a7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56607</TotalTime>
  <Words>1862</Words>
  <Application>Microsoft Macintosh PowerPoint</Application>
  <PresentationFormat>Widescreen</PresentationFormat>
  <Paragraphs>264</Paragraphs>
  <Slides>38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Myriad Pro</vt:lpstr>
      <vt:lpstr>Myriad Pro Semibold</vt:lpstr>
      <vt:lpstr>Office Theme</vt:lpstr>
      <vt:lpstr>Agenda For Today</vt:lpstr>
      <vt:lpstr>CSE176e/276e:  Robotic Systems Design and Implementation</vt:lpstr>
      <vt:lpstr>Course Goals</vt:lpstr>
      <vt:lpstr>Course Schedule Outline</vt:lpstr>
      <vt:lpstr>Lab Overviews</vt:lpstr>
      <vt:lpstr>Introduction To Eagle Fusion360 (Electronics)</vt:lpstr>
      <vt:lpstr>Building Part Libraries in Fusion360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Sensing, Filtering, and PID</vt:lpstr>
      <vt:lpstr>Implementing PID</vt:lpstr>
      <vt:lpstr>Flight</vt:lpstr>
      <vt:lpstr>Cleanup</vt:lpstr>
      <vt:lpstr>Lab Logistics</vt:lpstr>
      <vt:lpstr>Teams</vt:lpstr>
      <vt:lpstr>The Lab Schedule</vt:lpstr>
      <vt:lpstr>Schedule</vt:lpstr>
      <vt:lpstr>Lab Materials</vt:lpstr>
      <vt:lpstr>Shipping Equipment</vt:lpstr>
      <vt:lpstr>Course Logistics</vt:lpstr>
      <vt:lpstr>Grading</vt:lpstr>
      <vt:lpstr>This is an Intensive, Hands-on Class</vt:lpstr>
      <vt:lpstr>Logistics -- Online</vt:lpstr>
      <vt:lpstr>Logistics </vt:lpstr>
      <vt:lpstr>Where to Get Course Materials</vt:lpstr>
      <vt:lpstr>The Waitlist </vt:lpstr>
      <vt:lpstr>Getting Help</vt:lpstr>
      <vt:lpstr>Logistics -- In Person</vt:lpstr>
      <vt:lpstr>COVID Caveats</vt:lpstr>
      <vt:lpstr>Lab Space</vt:lpstr>
      <vt:lpstr>Readings And Quizzes</vt:lpstr>
      <vt:lpstr>Research Opt-Out</vt:lpstr>
      <vt:lpstr>Self-evaluation Survey</vt:lpstr>
      <vt:lpstr>Questions?</vt:lpstr>
      <vt:lpstr>Questions For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48</cp:revision>
  <cp:lastPrinted>2017-05-11T20:43:55Z</cp:lastPrinted>
  <dcterms:created xsi:type="dcterms:W3CDTF">2019-07-17T06:14:48Z</dcterms:created>
  <dcterms:modified xsi:type="dcterms:W3CDTF">2023-10-02T22:48:35Z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